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70" r:id="rId5"/>
    <p:sldId id="265" r:id="rId6"/>
    <p:sldId id="264" r:id="rId7"/>
    <p:sldId id="266" r:id="rId8"/>
    <p:sldId id="283" r:id="rId9"/>
    <p:sldId id="284" r:id="rId10"/>
    <p:sldId id="285" r:id="rId11"/>
    <p:sldId id="286" r:id="rId12"/>
    <p:sldId id="287" r:id="rId13"/>
    <p:sldId id="288" r:id="rId14"/>
    <p:sldId id="267" r:id="rId15"/>
    <p:sldId id="268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44" d="100"/>
          <a:sy n="44" d="100"/>
        </p:scale>
        <p:origin x="-96" y="9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F9C3-1ADD-FE87-24F2-2D857BD0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486A4-9BF9-01E9-CAA2-464614E42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87AD-1517-5D6E-CB3B-91CF34C6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46F15-F3D1-2C8C-79A3-DAD59CBD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3CA7-DAA2-D007-95EB-414125AB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8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0E08-446B-1237-9910-FB98447B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D4826-BED6-F2D7-30FC-DB0BF820D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1995D-9558-A35E-38D0-49B1B7EB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32F4-4874-A94B-57E2-75B6DAF8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0465-52A1-FED9-D3B4-A520A60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8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AABC0-41CB-3B2D-FFAD-43073A7DA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2EBF5-5AD4-A5D9-3955-79588E46F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FA1B-7930-39E2-3B36-596A5B52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4DB4-AB3E-2C3B-9026-2C95054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2FF9F-C683-3B35-FC66-439F94C0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2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0FB0-5C61-8CE2-F0E2-CFCA718A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1D673-C9E7-56DB-7DBB-A05BC300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F7F11-9DFD-0C0B-6ED8-ECF4398D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DE4EC-99F3-7862-00CE-76D94454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2B2E-9535-62A1-49E7-EC514BB1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617F-0301-0CF8-C0BF-3C0C65B5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0C930-BB5D-A8DA-56EE-35B042121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48C1-746D-9A5D-500C-2F92F563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0A7CE-77B4-EAE1-12BF-8756B0C4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6C94A-C05A-E41D-FF62-11292053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2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1387-53E6-FE63-7B58-CE984B60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8344-C6B9-330A-1760-2A615C3CB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60F34-B151-1679-0AB0-074BA2669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F0A98-CA49-5F9C-496B-AF70C672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313E0-AF33-E045-BA2B-F8A82A47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7D499-5DFF-FC46-C5EE-6F5AF6E2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D577-F68D-18D0-B18C-408CEDDB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4B06-8A41-9EDF-4C21-9547CD397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63566-AD87-CFDE-8805-EBAAEB0EC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C1781-286A-D0A0-44FC-88F4724F8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95FD6-AB57-FD90-5D5D-012033E59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2BD82-D84F-F9A0-AE14-B7EADE03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49AB7-13EB-5C23-CE83-B200CC66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B9459-7308-C631-622F-B19A8296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ED61-3506-5432-7F14-26C5E661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81ADBD-63C0-7417-A479-3E9B77E2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FD8E3-5ACD-46F4-D524-1D3E0FD1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5806A-4361-FB27-5C97-D6B7240A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8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BC1DB-5655-4C74-348A-71C8C1B7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061F5D-CD19-8EC9-52AB-510FC13E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E274-5874-103F-7E55-13055836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6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5B73-72E3-2467-F278-8D079B02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9E988-48AB-48E6-4D15-43C77B27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24072-0FCA-2F09-4B6C-D59DD0A38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680C6-9650-160A-983A-23F00568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6A492-E0CD-CFF7-5477-BD22400A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721FA-96CD-0BDE-9991-DDDFB31A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CD73-5DC3-AB40-3453-537DA475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49B75-63E7-8E08-542F-E552ECCC9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928CB-AF4C-1791-7639-C223AFDF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42D31-0AB1-5567-F5B6-6AD66663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3ADFC-3BCD-C7D7-1590-06485CDB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1011-2508-963A-5505-4A4782DA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A5C86-0605-9A54-FAF9-06FE9F3D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80C6D-0B66-4A99-DE78-4DE9E486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10D1D-CC2D-B3B9-47D9-8546E5C5B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A599-69E3-4082-9FDD-14D964B1FAB7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E0659-BA62-D8EB-8012-3FE5C2CA0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D3E0-66A6-AA49-E317-155D27C40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0060-8D50-4EAA-A884-EE6599AA2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21173-5610-4DA1-1657-CB085D2B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665" y="0"/>
            <a:ext cx="6858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5538A4-3D27-C2EE-F3CD-BDB8181E6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335" y="1524000"/>
            <a:ext cx="9010996" cy="1270000"/>
          </a:xfrm>
        </p:spPr>
        <p:txBody>
          <a:bodyPr/>
          <a:lstStyle/>
          <a:p>
            <a:r>
              <a:rPr lang="en-GB" dirty="0"/>
              <a:t>Punctuating Main Clauses</a:t>
            </a:r>
          </a:p>
        </p:txBody>
      </p:sp>
    </p:spTree>
    <p:extLst>
      <p:ext uri="{BB962C8B-B14F-4D97-AF65-F5344CB8AC3E}">
        <p14:creationId xmlns:p14="http://schemas.microsoft.com/office/powerpoint/2010/main" val="117106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431-C3ED-DBEF-9FAA-5FC37042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stops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8856-E8B6-AD2B-22FB-A5AE7D086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full stop can be used between two main clauses to separate them.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most cases, this is the punctuation mark that pupils should use when they are comma splicing. </a:t>
            </a:r>
          </a:p>
        </p:txBody>
      </p:sp>
    </p:spTree>
    <p:extLst>
      <p:ext uri="{BB962C8B-B14F-4D97-AF65-F5344CB8AC3E}">
        <p14:creationId xmlns:p14="http://schemas.microsoft.com/office/powerpoint/2010/main" val="378858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07EC-48B4-32D6-6E3A-B71DD6D4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7" y="160791"/>
            <a:ext cx="10515600" cy="1325563"/>
          </a:xfrm>
        </p:spPr>
        <p:txBody>
          <a:bodyPr/>
          <a:lstStyle/>
          <a:p>
            <a:r>
              <a:rPr lang="en-GB" dirty="0"/>
              <a:t>Semicolon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CFA23-439A-339E-567C-B0E87CCCC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929" y="365125"/>
            <a:ext cx="266877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E7CA15-00E0-B244-C53B-F42E5EE4FAA6}"/>
              </a:ext>
            </a:extLst>
          </p:cNvPr>
          <p:cNvSpPr txBox="1"/>
          <p:nvPr/>
        </p:nvSpPr>
        <p:spPr>
          <a:xfrm>
            <a:off x="309359" y="1486354"/>
            <a:ext cx="89434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semicolon can be used to join two main clauses that are closely related.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When a semicolon is used to join two or more ideas (parts) in a sentence, those ideas are then given equal position or rank.</a:t>
            </a:r>
          </a:p>
          <a:p>
            <a:endParaRPr lang="en-GB" sz="2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en-GB" sz="2800" b="0" i="0" dirty="0">
                <a:solidFill>
                  <a:srgbClr val="3B3E4D"/>
                </a:solidFill>
                <a:effectLst/>
                <a:latin typeface="AkkuratPro"/>
              </a:rPr>
              <a:t>For example: </a:t>
            </a:r>
          </a:p>
          <a:p>
            <a:r>
              <a:rPr lang="en-GB" sz="3600" b="0" i="0" dirty="0">
                <a:solidFill>
                  <a:srgbClr val="3B3E4D"/>
                </a:solidFill>
                <a:effectLst/>
                <a:latin typeface="AkkuratPro"/>
              </a:rPr>
              <a:t>We can go to the museum to do some research; Mondays are pretty quiet there.</a:t>
            </a:r>
            <a:r>
              <a:rPr lang="en-GB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BC53-F1A6-DD4D-42FE-8ADFD335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Colon between main clauses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3B3CC-D3CE-42FD-7AB8-D0A7049B3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8429" y="471930"/>
            <a:ext cx="1888540" cy="37190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7A341-D8FD-0C99-15AC-ADF39AA82AA4}"/>
              </a:ext>
            </a:extLst>
          </p:cNvPr>
          <p:cNvSpPr txBox="1"/>
          <p:nvPr/>
        </p:nvSpPr>
        <p:spPr>
          <a:xfrm>
            <a:off x="309359" y="1486354"/>
            <a:ext cx="84427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colon functions in a similar way to semicolons. It should be used between two main clauses. </a:t>
            </a:r>
          </a:p>
          <a:p>
            <a:endParaRPr lang="en-GB" sz="2800" dirty="0"/>
          </a:p>
          <a:p>
            <a:r>
              <a:rPr lang="en-GB" sz="2800" dirty="0"/>
              <a:t> However, clause B must explain clause A.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A626C-9B7E-4901-6DAF-60BA107554B3}"/>
              </a:ext>
            </a:extLst>
          </p:cNvPr>
          <p:cNvSpPr txBox="1"/>
          <p:nvPr/>
        </p:nvSpPr>
        <p:spPr>
          <a:xfrm>
            <a:off x="916679" y="4680856"/>
            <a:ext cx="1035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 hate grapes: I find the texture strange.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D7ADF-6C02-7041-36AB-2FA2A33CC4DF}"/>
              </a:ext>
            </a:extLst>
          </p:cNvPr>
          <p:cNvSpPr txBox="1"/>
          <p:nvPr/>
        </p:nvSpPr>
        <p:spPr>
          <a:xfrm>
            <a:off x="1066801" y="4071677"/>
            <a:ext cx="1752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Clause 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72B7-8BCF-6D7F-7795-237D14BB8F76}"/>
              </a:ext>
            </a:extLst>
          </p:cNvPr>
          <p:cNvSpPr txBox="1"/>
          <p:nvPr/>
        </p:nvSpPr>
        <p:spPr>
          <a:xfrm>
            <a:off x="5821716" y="5616990"/>
            <a:ext cx="494425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Clause B explains the previous clause.  </a:t>
            </a:r>
          </a:p>
        </p:txBody>
      </p:sp>
    </p:spTree>
    <p:extLst>
      <p:ext uri="{BB962C8B-B14F-4D97-AF65-F5344CB8AC3E}">
        <p14:creationId xmlns:p14="http://schemas.microsoft.com/office/powerpoint/2010/main" val="38112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7602-1EC9-3288-8C61-63E0874F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12E2DB1-E553-6E38-9E2F-74EF948C1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57" y="365124"/>
            <a:ext cx="10690690" cy="2519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8C28F-B28E-04AA-D010-4F64918B6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57" y="3505201"/>
            <a:ext cx="9577606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AA45-8C1D-6F77-9F2A-B2FE2211F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02" y="226579"/>
            <a:ext cx="10515600" cy="987079"/>
          </a:xfrm>
        </p:spPr>
        <p:txBody>
          <a:bodyPr/>
          <a:lstStyle/>
          <a:p>
            <a:r>
              <a:rPr lang="en-GB" dirty="0"/>
              <a:t>There are some exceptions: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9573-7486-0819-F086-B236EF0E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Fiction writers, poets and speech makers might break these rules of punctuation to create particular effects.</a:t>
            </a:r>
          </a:p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For example, in 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dialogue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 and 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first-person narration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, a character might be breathless, excited or upset and so speak quickly. The tiny pause created by a comma can clarify sentence structure (so the reader can understand it) whilst clearly showing the character’s rushing speech or thoughts.</a:t>
            </a:r>
          </a:p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For example: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A panicking character might tell themselves to: "Think, think, think."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In the middle of intense action, a character might say: "Just hold on, wait, now go!"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82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BA80-9C3B-950A-0CDE-CE2B04CA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 splicing in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BD4AC-ACC6-3DA3-1BD6-85EF64C2D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Traditionally, 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poems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 often used commas at the end of lines of verse. Commas help to separate ideas but do not interrupt the flow. Look at this example from </a:t>
            </a:r>
            <a:r>
              <a:rPr lang="en-GB" b="0" i="1" dirty="0">
                <a:solidFill>
                  <a:srgbClr val="231F20"/>
                </a:solidFill>
                <a:effectLst/>
                <a:latin typeface="ReithSans"/>
              </a:rPr>
              <a:t>The Rime of the Ancient Mariner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 by Samuel Taylor Coleridge:</a:t>
            </a:r>
          </a:p>
          <a:p>
            <a:pPr algn="l"/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Water, water, every where,</a:t>
            </a:r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And all the boards did shrink;</a:t>
            </a:r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Water, water, every where,</a:t>
            </a:r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Nor any drop to drink.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14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76D5-8EE4-E99F-74BC-1CD25C62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80" y="0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60F56-3834-99B9-928D-012402DEB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EF952-1150-2E1E-EBC7-BAD3B3B5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51" y="1185831"/>
            <a:ext cx="5458802" cy="56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8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0439-3B77-2608-A61C-769E356A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Handouts</a:t>
            </a:r>
          </a:p>
        </p:txBody>
      </p:sp>
    </p:spTree>
    <p:extLst>
      <p:ext uri="{BB962C8B-B14F-4D97-AF65-F5344CB8AC3E}">
        <p14:creationId xmlns:p14="http://schemas.microsoft.com/office/powerpoint/2010/main" val="325778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0415-A9EE-F5AA-2AFD-D5FDAA30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When are children first introduced to clauses?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F355-7DFD-FC19-E53D-0292D0AF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/>
          </a:bodyPr>
          <a:lstStyle/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In </a:t>
            </a:r>
            <a:r>
              <a:rPr lang="en-GB" b="1" i="0" dirty="0">
                <a:solidFill>
                  <a:srgbClr val="333333"/>
                </a:solidFill>
                <a:effectLst/>
                <a:latin typeface="Nunito" pitchFamily="2" charset="0"/>
              </a:rPr>
              <a:t>Year 1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, children are expected to write sentences with two clauses joined by the word 'and.’</a:t>
            </a:r>
            <a:b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</a:br>
            <a:endParaRPr lang="en-GB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In </a:t>
            </a:r>
            <a:r>
              <a:rPr lang="en-GB" b="1" i="0" dirty="0">
                <a:solidFill>
                  <a:srgbClr val="333333"/>
                </a:solidFill>
                <a:effectLst/>
                <a:latin typeface="Nunito" pitchFamily="2" charset="0"/>
              </a:rPr>
              <a:t>Year 2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, children start learning about subordination and coordination and need to start using a main clause and subordinate clause, joined by 'when,' 'if,' 'that' or 'because.’</a:t>
            </a:r>
            <a:b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</a:br>
            <a:endParaRPr lang="en-GB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In </a:t>
            </a:r>
            <a:r>
              <a:rPr lang="en-GB" b="1" i="0" dirty="0">
                <a:solidFill>
                  <a:srgbClr val="333333"/>
                </a:solidFill>
                <a:effectLst/>
                <a:latin typeface="Nunito" pitchFamily="2" charset="0"/>
              </a:rPr>
              <a:t>Years 3 to 6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, children are expected to continue to use a range of sentence forms, however their conjunctions need to become more sophisticated, for example: 'because,' 'although,' 'therefore,' 'meanwhile' and so 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624F-188A-CD7A-0370-63EAC1C1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main clause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87B3-9509-B25D-49C4-D151F949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main clause is a clause that can stand alone as a complete sentence.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Main clauses can be used at the same time as other clauses within a sentence.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0D51A-0225-C206-A349-0539946CA9E5}"/>
              </a:ext>
            </a:extLst>
          </p:cNvPr>
          <p:cNvSpPr txBox="1"/>
          <p:nvPr/>
        </p:nvSpPr>
        <p:spPr>
          <a:xfrm>
            <a:off x="3249581" y="2338134"/>
            <a:ext cx="6420199" cy="769441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sun is shining.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267C6-A6AE-1311-E4B4-145D377A67E4}"/>
              </a:ext>
            </a:extLst>
          </p:cNvPr>
          <p:cNvSpPr txBox="1"/>
          <p:nvPr/>
        </p:nvSpPr>
        <p:spPr>
          <a:xfrm>
            <a:off x="156205" y="4740593"/>
            <a:ext cx="11415111" cy="769441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Because I find it relaxing I like to walk in the rain.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2F1EC-D19C-5DAC-DBE1-9BF909DD9C4C}"/>
              </a:ext>
            </a:extLst>
          </p:cNvPr>
          <p:cNvSpPr txBox="1"/>
          <p:nvPr/>
        </p:nvSpPr>
        <p:spPr>
          <a:xfrm>
            <a:off x="156205" y="4740592"/>
            <a:ext cx="1166725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Because I find it relaxing,  </a:t>
            </a:r>
            <a:r>
              <a:rPr lang="en-GB" sz="4400" dirty="0">
                <a:highlight>
                  <a:srgbClr val="FF66FF"/>
                </a:highlight>
              </a:rPr>
              <a:t>I like to walk in the rain </a:t>
            </a:r>
          </a:p>
        </p:txBody>
      </p:sp>
    </p:spTree>
    <p:extLst>
      <p:ext uri="{BB962C8B-B14F-4D97-AF65-F5344CB8AC3E}">
        <p14:creationId xmlns:p14="http://schemas.microsoft.com/office/powerpoint/2010/main" val="29746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0415-A9EE-F5AA-2AFD-D5FDAA30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When are children first introduced to clauses?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F355-7DFD-FC19-E53D-0292D0AF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rmAutofit/>
          </a:bodyPr>
          <a:lstStyle/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In </a:t>
            </a:r>
            <a:r>
              <a:rPr lang="en-GB" b="1" i="0" dirty="0">
                <a:solidFill>
                  <a:srgbClr val="333333"/>
                </a:solidFill>
                <a:effectLst/>
                <a:latin typeface="Nunito" pitchFamily="2" charset="0"/>
              </a:rPr>
              <a:t>Year 1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, children are expected to write sentences with two clauses joined by the word 'and.’</a:t>
            </a:r>
            <a:b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</a:br>
            <a:endParaRPr lang="en-GB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In </a:t>
            </a:r>
            <a:r>
              <a:rPr lang="en-GB" b="1" i="0" dirty="0">
                <a:solidFill>
                  <a:srgbClr val="333333"/>
                </a:solidFill>
                <a:effectLst/>
                <a:latin typeface="Nunito" pitchFamily="2" charset="0"/>
              </a:rPr>
              <a:t>Year 2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, children start learning about subordination and coordination and need to start using a main clause and subordinate clause, joined by 'when,' 'if,' 'that' or 'because.’</a:t>
            </a:r>
            <a:b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</a:br>
            <a:endParaRPr lang="en-GB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In </a:t>
            </a:r>
            <a:r>
              <a:rPr lang="en-GB" b="1" i="0" dirty="0">
                <a:solidFill>
                  <a:srgbClr val="333333"/>
                </a:solidFill>
                <a:effectLst/>
                <a:latin typeface="Nunito" pitchFamily="2" charset="0"/>
              </a:rPr>
              <a:t>Years 3 to 6</a:t>
            </a:r>
            <a:r>
              <a:rPr lang="en-GB" b="0" i="0" dirty="0">
                <a:solidFill>
                  <a:srgbClr val="333333"/>
                </a:solidFill>
                <a:effectLst/>
                <a:latin typeface="Nunito" pitchFamily="2" charset="0"/>
              </a:rPr>
              <a:t>, children are expected to continue to use a range of sentence forms, however their conjunctions need to become more sophisticated, for example: 'because,' 'although,' 'therefore,' 'meanwhile' and so 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5026-CCE7-9C7A-8BB5-7093F2C6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77" y="321425"/>
            <a:ext cx="10515600" cy="599151"/>
          </a:xfrm>
        </p:spPr>
        <p:txBody>
          <a:bodyPr>
            <a:normAutofit fontScale="90000"/>
          </a:bodyPr>
          <a:lstStyle/>
          <a:p>
            <a:r>
              <a:rPr lang="en-GB" dirty="0"/>
              <a:t>Can you identify the main clauses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3B38-37D4-0AC1-D24F-7C31B0BB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77" y="1138843"/>
            <a:ext cx="10515600" cy="5519651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dog barked.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His car broke down at the station.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girl laughed loudly.</a:t>
            </a:r>
          </a:p>
          <a:p>
            <a:pPr marL="0" indent="0" algn="l">
              <a:buNone/>
            </a:pPr>
            <a:endParaRPr lang="en-GB" sz="3200" b="0" i="0" dirty="0">
              <a:solidFill>
                <a:srgbClr val="333333"/>
              </a:solidFill>
              <a:effectLst/>
              <a:latin typeface="roboto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Sitting happily, the chicken laid eggs.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chicken, who was busy laying eggs, sat happily.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333333"/>
              </a:solidFill>
              <a:effectLst/>
              <a:latin typeface="roboto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Looking over the hill, she sighed wistfully.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She sighed wistfully, looking over the hill.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girl, who was looking over the hill, sighed wistfully.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157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D22C-AA51-63B0-2D46-72D277C3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3"/>
          <a:stretch/>
        </p:blipFill>
        <p:spPr>
          <a:xfrm>
            <a:off x="9233939" y="3610494"/>
            <a:ext cx="2614827" cy="3247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54B9B-B807-E18B-82E8-F4F65E6F7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"/>
          <a:stretch/>
        </p:blipFill>
        <p:spPr>
          <a:xfrm rot="21133779">
            <a:off x="9747022" y="126236"/>
            <a:ext cx="2011455" cy="212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AF583-195A-E326-A978-C527EA38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6E66-4DA4-6317-B50A-E5AB90918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9" y="1504200"/>
            <a:ext cx="10057014" cy="4351338"/>
          </a:xfrm>
        </p:spPr>
        <p:txBody>
          <a:bodyPr/>
          <a:lstStyle/>
          <a:p>
            <a:r>
              <a:rPr lang="en-GB" dirty="0"/>
              <a:t>The most common mistakes in KS2 English occur when pupils are joining two main clauses. We often see that pupils will use a comma between two clauses (</a:t>
            </a:r>
            <a:r>
              <a:rPr lang="en-GB" b="1" dirty="0"/>
              <a:t>a comma splice</a:t>
            </a:r>
            <a:r>
              <a:rPr lang="en-GB" dirty="0"/>
              <a:t>) or no punctuation at all (</a:t>
            </a:r>
            <a:r>
              <a:rPr lang="en-GB" b="1" dirty="0"/>
              <a:t>a run-on sentence</a:t>
            </a:r>
            <a:r>
              <a:rPr lang="en-GB" dirty="0"/>
              <a:t>).</a:t>
            </a:r>
          </a:p>
          <a:p>
            <a:endParaRPr lang="en-GB" dirty="0"/>
          </a:p>
          <a:p>
            <a:pPr algn="l"/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An example of comma splicing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: ‘Jenny ran the race well, she came third overall.’</a:t>
            </a:r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/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An example of a run-on sentence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: ‘Jenny ran the race well she came third overall.’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7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0981-BDB9-D0F8-FDD1-F2BC6C42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1325563"/>
          </a:xfrm>
        </p:spPr>
        <p:txBody>
          <a:bodyPr/>
          <a:lstStyle/>
          <a:p>
            <a:r>
              <a:rPr lang="en-GB" dirty="0"/>
              <a:t>Can you spot the comma splice?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96A7F-C460-6FA9-31FE-52E88755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Because it was a beautiful day, I decided to walk in the park, there were lots of families there.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you do not like sprouts, push them to the side of your plate, I will remove them later.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cannot find the tv remote, I thought it was on the windowsill. </a:t>
            </a:r>
          </a:p>
        </p:txBody>
      </p:sp>
    </p:spTree>
    <p:extLst>
      <p:ext uri="{BB962C8B-B14F-4D97-AF65-F5344CB8AC3E}">
        <p14:creationId xmlns:p14="http://schemas.microsoft.com/office/powerpoint/2010/main" val="3501583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E16-1530-8D00-CF9A-5F36410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4846"/>
            <a:ext cx="10515600" cy="1325563"/>
          </a:xfrm>
        </p:spPr>
        <p:txBody>
          <a:bodyPr/>
          <a:lstStyle/>
          <a:p>
            <a:r>
              <a:rPr lang="en-GB" dirty="0"/>
              <a:t>Can you identify the main clauses?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36D2-BB50-857F-5E9A-CAFDFC28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 walked to the shops I wanted to buy some chocolate because I as hungry.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dragon has long sharp talons his wings are immeasurable.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the distance, there was a large shadow I couldn’t see the shape of it clearly. </a:t>
            </a:r>
          </a:p>
        </p:txBody>
      </p:sp>
    </p:spTree>
    <p:extLst>
      <p:ext uri="{BB962C8B-B14F-4D97-AF65-F5344CB8AC3E}">
        <p14:creationId xmlns:p14="http://schemas.microsoft.com/office/powerpoint/2010/main" val="415430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0A21-C194-418B-C14E-440E2F30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54A120-0843-551B-DF6B-2D2D1C252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072" y="2644726"/>
            <a:ext cx="8654999" cy="203981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FD7E1-4A52-3D37-7EF5-1BF2DFF4F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29" y="174951"/>
            <a:ext cx="9144146" cy="24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1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5B09-E54C-A9C5-2BEB-929AFC87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41DE-7A5E-E09E-06B7-2ED0FAB8F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E9D7C-D2D1-4978-9B4D-3464035F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80" y="210204"/>
            <a:ext cx="7887218" cy="3932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5F0595-3BCF-CB92-E2C9-120C1BD6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5" y="4360545"/>
            <a:ext cx="7805034" cy="228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624F-188A-CD7A-0370-63EAC1C1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main clause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87B3-9509-B25D-49C4-D151F949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main clause is a clause that can stand alone as a complete sentence.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Main clauses can be used at the same time as other clauses within a sentence.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0D51A-0225-C206-A349-0539946CA9E5}"/>
              </a:ext>
            </a:extLst>
          </p:cNvPr>
          <p:cNvSpPr txBox="1"/>
          <p:nvPr/>
        </p:nvSpPr>
        <p:spPr>
          <a:xfrm>
            <a:off x="3249581" y="2338134"/>
            <a:ext cx="6420199" cy="769441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sun is shining.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267C6-A6AE-1311-E4B4-145D377A67E4}"/>
              </a:ext>
            </a:extLst>
          </p:cNvPr>
          <p:cNvSpPr txBox="1"/>
          <p:nvPr/>
        </p:nvSpPr>
        <p:spPr>
          <a:xfrm>
            <a:off x="156205" y="4740593"/>
            <a:ext cx="11415111" cy="769441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Because I find it relaxing I like to walk in the rain.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2F1EC-D19C-5DAC-DBE1-9BF909DD9C4C}"/>
              </a:ext>
            </a:extLst>
          </p:cNvPr>
          <p:cNvSpPr txBox="1"/>
          <p:nvPr/>
        </p:nvSpPr>
        <p:spPr>
          <a:xfrm>
            <a:off x="156205" y="4740592"/>
            <a:ext cx="1166725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Because I find it relaxing,  </a:t>
            </a:r>
            <a:r>
              <a:rPr lang="en-GB" sz="4400" dirty="0">
                <a:highlight>
                  <a:srgbClr val="FF66FF"/>
                </a:highlight>
              </a:rPr>
              <a:t>I like to walk in the rain </a:t>
            </a:r>
          </a:p>
        </p:txBody>
      </p:sp>
    </p:spTree>
    <p:extLst>
      <p:ext uri="{BB962C8B-B14F-4D97-AF65-F5344CB8AC3E}">
        <p14:creationId xmlns:p14="http://schemas.microsoft.com/office/powerpoint/2010/main" val="14479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5026-CCE7-9C7A-8BB5-7093F2C6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77" y="321425"/>
            <a:ext cx="10515600" cy="599151"/>
          </a:xfrm>
        </p:spPr>
        <p:txBody>
          <a:bodyPr>
            <a:normAutofit fontScale="90000"/>
          </a:bodyPr>
          <a:lstStyle/>
          <a:p>
            <a:r>
              <a:rPr lang="en-GB" dirty="0"/>
              <a:t>Can you identify the main clauses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3B38-37D4-0AC1-D24F-7C31B0BB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077" y="1138843"/>
            <a:ext cx="10515600" cy="5519651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dog barked.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His car broke down at the station.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girl laughed loudly.</a:t>
            </a:r>
          </a:p>
          <a:p>
            <a:pPr marL="0" indent="0" algn="l">
              <a:buNone/>
            </a:pPr>
            <a:endParaRPr lang="en-GB" sz="3200" b="0" i="0" dirty="0">
              <a:solidFill>
                <a:srgbClr val="333333"/>
              </a:solidFill>
              <a:effectLst/>
              <a:latin typeface="roboto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Sitting happily, the chicken laid eggs.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chicken, who was busy laying eggs, sat happily.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333333"/>
              </a:solidFill>
              <a:effectLst/>
              <a:latin typeface="roboto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Looking over the hill, she sighed wistfully.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She sighed wistfully, looking over the hill.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33333"/>
                </a:solidFill>
                <a:effectLst/>
                <a:latin typeface="robotoregular"/>
              </a:rPr>
              <a:t>The girl, who was looking over the hill, sighed wistfully.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1AFFFA-78B3-905D-6629-CEB445CDF812}"/>
              </a:ext>
            </a:extLst>
          </p:cNvPr>
          <p:cNvSpPr txBox="1">
            <a:spLocks/>
          </p:cNvSpPr>
          <p:nvPr/>
        </p:nvSpPr>
        <p:spPr>
          <a:xfrm>
            <a:off x="888077" y="1138842"/>
            <a:ext cx="10515600" cy="5519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The dog barked.</a:t>
            </a:r>
          </a:p>
          <a:p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His car broke down at the station.</a:t>
            </a:r>
          </a:p>
          <a:p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The girl laughed loudly.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>
              <a:solidFill>
                <a:srgbClr val="333333"/>
              </a:solidFill>
              <a:latin typeface="robotoregular"/>
            </a:endParaRPr>
          </a:p>
          <a:p>
            <a:r>
              <a:rPr lang="en-GB" sz="3200" dirty="0">
                <a:solidFill>
                  <a:srgbClr val="333333"/>
                </a:solidFill>
                <a:latin typeface="robotoregular"/>
              </a:rPr>
              <a:t>Sitting happily, </a:t>
            </a:r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the chicken laid eggs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.</a:t>
            </a:r>
          </a:p>
          <a:p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The chicken, 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who was busy laying eggs</a:t>
            </a:r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, sat happily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.</a:t>
            </a:r>
          </a:p>
          <a:p>
            <a:endParaRPr lang="en-GB" sz="3200" dirty="0">
              <a:solidFill>
                <a:srgbClr val="333333"/>
              </a:solidFill>
              <a:latin typeface="robotoregular"/>
            </a:endParaRPr>
          </a:p>
          <a:p>
            <a:r>
              <a:rPr lang="en-GB" sz="3200" dirty="0">
                <a:solidFill>
                  <a:srgbClr val="333333"/>
                </a:solidFill>
                <a:latin typeface="robotoregular"/>
              </a:rPr>
              <a:t>Looking over the hill, </a:t>
            </a:r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she sighed wistfully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.</a:t>
            </a:r>
          </a:p>
          <a:p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She sighed wistfully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, looking over the hill.</a:t>
            </a:r>
          </a:p>
          <a:p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The girl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, who was looking over the hill, </a:t>
            </a:r>
            <a:r>
              <a:rPr lang="en-GB" sz="3200" u="sng" dirty="0">
                <a:solidFill>
                  <a:srgbClr val="333333"/>
                </a:solidFill>
                <a:latin typeface="robotoregular"/>
              </a:rPr>
              <a:t>sighed wistfully</a:t>
            </a:r>
            <a:r>
              <a:rPr lang="en-GB" sz="3200" dirty="0">
                <a:solidFill>
                  <a:srgbClr val="333333"/>
                </a:solidFill>
                <a:latin typeface="robotoregular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569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D22C-AA51-63B0-2D46-72D277C3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13"/>
          <a:stretch/>
        </p:blipFill>
        <p:spPr>
          <a:xfrm>
            <a:off x="9233939" y="3610494"/>
            <a:ext cx="2614827" cy="3247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54B9B-B807-E18B-82E8-F4F65E6F7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88"/>
          <a:stretch/>
        </p:blipFill>
        <p:spPr>
          <a:xfrm rot="21133779">
            <a:off x="9747022" y="126236"/>
            <a:ext cx="2011455" cy="212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AF583-195A-E326-A978-C527EA38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6E66-4DA4-6317-B50A-E5AB90918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39" y="1504200"/>
            <a:ext cx="10057014" cy="4351338"/>
          </a:xfrm>
        </p:spPr>
        <p:txBody>
          <a:bodyPr/>
          <a:lstStyle/>
          <a:p>
            <a:r>
              <a:rPr lang="en-GB" dirty="0"/>
              <a:t>The most common mistakes in KS2 English occur when pupils are joining two main clauses. We often see that pupils will use a comma between two clauses (</a:t>
            </a:r>
            <a:r>
              <a:rPr lang="en-GB" b="1" dirty="0"/>
              <a:t>a comma splice</a:t>
            </a:r>
            <a:r>
              <a:rPr lang="en-GB" dirty="0"/>
              <a:t>) or no punctuation at all (</a:t>
            </a:r>
            <a:r>
              <a:rPr lang="en-GB" b="1" dirty="0"/>
              <a:t>a run-on sentence</a:t>
            </a:r>
            <a:r>
              <a:rPr lang="en-GB" dirty="0"/>
              <a:t>).</a:t>
            </a:r>
          </a:p>
          <a:p>
            <a:endParaRPr lang="en-GB" dirty="0"/>
          </a:p>
          <a:p>
            <a:pPr algn="l"/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An example of comma splicing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: ‘Jenny ran the race well, she came third overall.’</a:t>
            </a:r>
            <a:br>
              <a:rPr lang="en-GB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/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An example of a run-on sentence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: ‘Jenny ran the race well she came third overall.’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3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0981-BDB9-D0F8-FDD1-F2BC6C42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69"/>
            <a:ext cx="10515600" cy="1325563"/>
          </a:xfrm>
        </p:spPr>
        <p:txBody>
          <a:bodyPr/>
          <a:lstStyle/>
          <a:p>
            <a:r>
              <a:rPr lang="en-GB" dirty="0"/>
              <a:t>Can you spot the comma splice?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96A7F-C460-6FA9-31FE-52E887555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Because it was a beautiful day, I decided to walk in the park, there were lots of families there.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you do not like sprouts, push them to the side of your plate, I will remove them later.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cannot find the tv remote, I thought it was on the windowsill.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B1927A-BC65-5D50-8267-FF10FBF232B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Because it was a beautiful day, </a:t>
            </a:r>
            <a:r>
              <a:rPr lang="en-GB" u="sng" dirty="0"/>
              <a:t>I decided to walk in the park</a:t>
            </a:r>
            <a:r>
              <a:rPr lang="en-GB" dirty="0"/>
              <a:t>, </a:t>
            </a:r>
            <a:r>
              <a:rPr lang="en-GB" u="sng" dirty="0"/>
              <a:t>there were lots of families there.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you do not like sprouts, </a:t>
            </a:r>
            <a:r>
              <a:rPr lang="en-GB" u="sng" dirty="0"/>
              <a:t>push them to the side of your plate</a:t>
            </a:r>
            <a:r>
              <a:rPr lang="en-GB" dirty="0"/>
              <a:t>, </a:t>
            </a:r>
            <a:r>
              <a:rPr lang="en-GB" u="sng" dirty="0"/>
              <a:t>I will remove them later.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u="sng" dirty="0"/>
              <a:t>I cannot find the tv remote</a:t>
            </a:r>
            <a:r>
              <a:rPr lang="en-GB" dirty="0"/>
              <a:t>,</a:t>
            </a:r>
            <a:r>
              <a:rPr lang="en-GB" u="sng" dirty="0"/>
              <a:t> I thought it was on the windowsill. </a:t>
            </a:r>
          </a:p>
        </p:txBody>
      </p:sp>
    </p:spTree>
    <p:extLst>
      <p:ext uri="{BB962C8B-B14F-4D97-AF65-F5344CB8AC3E}">
        <p14:creationId xmlns:p14="http://schemas.microsoft.com/office/powerpoint/2010/main" val="25500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E16-1530-8D00-CF9A-5F36410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4846"/>
            <a:ext cx="10515600" cy="1325563"/>
          </a:xfrm>
        </p:spPr>
        <p:txBody>
          <a:bodyPr/>
          <a:lstStyle/>
          <a:p>
            <a:r>
              <a:rPr lang="en-GB" dirty="0"/>
              <a:t>Can you identify the main clauses?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36D2-BB50-857F-5E9A-CAFDFC28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48192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I walked to the shops I wanted to buy some chocolate because I as hungry.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The dragon has long sharp talons his wings are immeasurable. 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In the distance, there was a large shadow I couldn’t see the shape of it clearly.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D53EF2-58C3-48A7-1684-4AE63D18473B}"/>
              </a:ext>
            </a:extLst>
          </p:cNvPr>
          <p:cNvSpPr txBox="1">
            <a:spLocks/>
          </p:cNvSpPr>
          <p:nvPr/>
        </p:nvSpPr>
        <p:spPr>
          <a:xfrm>
            <a:off x="1370214" y="220803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I walked to the shops. I wanted to buy some chocolate because I as hungry.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The dragon has long sharp talons. His wings are immeasurable.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In the distance, there was a large shadow. I couldn’t see the shape of it clearly. </a:t>
            </a:r>
          </a:p>
        </p:txBody>
      </p:sp>
    </p:spTree>
    <p:extLst>
      <p:ext uri="{BB962C8B-B14F-4D97-AF65-F5344CB8AC3E}">
        <p14:creationId xmlns:p14="http://schemas.microsoft.com/office/powerpoint/2010/main" val="36489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025C-7AFA-2E79-8B84-CF8A4D4F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punctuate a main clause?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3B4E8-66F4-8460-A2CD-3C456159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FANBOYS</a:t>
            </a:r>
          </a:p>
          <a:p>
            <a:r>
              <a:rPr lang="en-GB" sz="4400" dirty="0"/>
              <a:t>Full stops </a:t>
            </a:r>
          </a:p>
          <a:p>
            <a:r>
              <a:rPr lang="en-GB" sz="4400" dirty="0"/>
              <a:t>Semicolons </a:t>
            </a:r>
          </a:p>
          <a:p>
            <a:r>
              <a:rPr lang="en-GB" sz="4400" dirty="0"/>
              <a:t>Colons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55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6170-5656-80AB-839C-07D4C68E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FANBOYS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19FC5A-FB84-83CA-50F7-913A0B7E7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200" y="1728775"/>
            <a:ext cx="9692991" cy="4212292"/>
          </a:xfrm>
        </p:spPr>
      </p:pic>
    </p:spTree>
    <p:extLst>
      <p:ext uri="{BB962C8B-B14F-4D97-AF65-F5344CB8AC3E}">
        <p14:creationId xmlns:p14="http://schemas.microsoft.com/office/powerpoint/2010/main" val="121361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78B67FBD16548BFA96F1A4F0424D9" ma:contentTypeVersion="17" ma:contentTypeDescription="Create a new document." ma:contentTypeScope="" ma:versionID="5d80952b4ccd0423f71447c2b2faa27e">
  <xsd:schema xmlns:xsd="http://www.w3.org/2001/XMLSchema" xmlns:xs="http://www.w3.org/2001/XMLSchema" xmlns:p="http://schemas.microsoft.com/office/2006/metadata/properties" xmlns:ns2="10265577-d3ac-4f51-89e7-59c9e85535f1" xmlns:ns3="0374c427-b7f2-44eb-81c7-02bb7c1e0bfd" targetNamespace="http://schemas.microsoft.com/office/2006/metadata/properties" ma:root="true" ma:fieldsID="9746a43bbead70c256a029c03fdeff44" ns2:_="" ns3:_="">
    <xsd:import namespace="10265577-d3ac-4f51-89e7-59c9e85535f1"/>
    <xsd:import namespace="0374c427-b7f2-44eb-81c7-02bb7c1e0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65577-d3ac-4f51-89e7-59c9e8553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e4474-d5ba-4942-baaa-80d702590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4c427-b7f2-44eb-81c7-02bb7c1e0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c2d2d2-727f-43b7-b935-70e2d29cbb39}" ma:internalName="TaxCatchAll" ma:showField="CatchAllData" ma:web="0374c427-b7f2-44eb-81c7-02bb7c1e0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74c427-b7f2-44eb-81c7-02bb7c1e0bfd" xsi:nil="true"/>
    <lcf76f155ced4ddcb4097134ff3c332f xmlns="10265577-d3ac-4f51-89e7-59c9e8553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94AD96-0BFB-4F9C-BE8E-B05F57428C2A}"/>
</file>

<file path=customXml/itemProps2.xml><?xml version="1.0" encoding="utf-8"?>
<ds:datastoreItem xmlns:ds="http://schemas.openxmlformats.org/officeDocument/2006/customXml" ds:itemID="{7F5D06D0-2DD5-4098-A663-A15898499096}"/>
</file>

<file path=customXml/itemProps3.xml><?xml version="1.0" encoding="utf-8"?>
<ds:datastoreItem xmlns:ds="http://schemas.openxmlformats.org/officeDocument/2006/customXml" ds:itemID="{168E5CDB-5625-430B-86C2-D73FCE5EB238}"/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1432</Words>
  <Application>Microsoft Office PowerPoint</Application>
  <PresentationFormat>Widescreen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AkkuratPro</vt:lpstr>
      <vt:lpstr>Arial</vt:lpstr>
      <vt:lpstr>Arial</vt:lpstr>
      <vt:lpstr>Calibri</vt:lpstr>
      <vt:lpstr>Calibri Light</vt:lpstr>
      <vt:lpstr>Nunito</vt:lpstr>
      <vt:lpstr>ReithSans</vt:lpstr>
      <vt:lpstr>robotoregular</vt:lpstr>
      <vt:lpstr>Office Theme</vt:lpstr>
      <vt:lpstr>Punctuating Main Clauses</vt:lpstr>
      <vt:lpstr>When are children first introduced to clauses?</vt:lpstr>
      <vt:lpstr>A main clause </vt:lpstr>
      <vt:lpstr>Can you identify the main clauses here?</vt:lpstr>
      <vt:lpstr>Common errors</vt:lpstr>
      <vt:lpstr>Can you spot the comma splice?</vt:lpstr>
      <vt:lpstr>Can you identify the main clauses?</vt:lpstr>
      <vt:lpstr>How to punctuate a main clause?</vt:lpstr>
      <vt:lpstr>FANBOYS </vt:lpstr>
      <vt:lpstr>Full stops </vt:lpstr>
      <vt:lpstr>Semicolon </vt:lpstr>
      <vt:lpstr>Colon between main clauses  </vt:lpstr>
      <vt:lpstr>PowerPoint Presentation</vt:lpstr>
      <vt:lpstr>There are some exceptions:</vt:lpstr>
      <vt:lpstr>Comma splicing in poetry</vt:lpstr>
      <vt:lpstr>Any questions?</vt:lpstr>
      <vt:lpstr>Handouts</vt:lpstr>
      <vt:lpstr>When are children first introduced to clauses?</vt:lpstr>
      <vt:lpstr>A main clause </vt:lpstr>
      <vt:lpstr>Can you identify the main clauses here?</vt:lpstr>
      <vt:lpstr>Common errors</vt:lpstr>
      <vt:lpstr>Can you spot the comma splice?</vt:lpstr>
      <vt:lpstr>Can you identify the main clauses?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Punctuating Main Clauses</dc:title>
  <dc:creator>Mrs A Fazackerley</dc:creator>
  <cp:lastModifiedBy>Mrs A Fazackerley</cp:lastModifiedBy>
  <cp:revision>1</cp:revision>
  <cp:lastPrinted>2023-01-09T17:29:07Z</cp:lastPrinted>
  <dcterms:created xsi:type="dcterms:W3CDTF">2023-01-09T12:40:00Z</dcterms:created>
  <dcterms:modified xsi:type="dcterms:W3CDTF">2023-01-10T11:13:25Z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0x0101004ED78B67FBD16548BFA96F1A4F0424D9</vt:lpwstr>
  </property>
</Properties>
</file>